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556500" cy="10693400"/>
  <p:notesSz cx="6735763" cy="9866313"/>
  <p:defaultTextStyle>
    <a:defPPr>
      <a:defRPr kern="0"/>
    </a:defPPr>
  </p:defaultTextStyle>
  <p:extLst>
    <p:ext uri="{521415D9-36F7-43E2-AB2F-B90AF26B5E84}">
      <p14:sectionLst xmlns:p14="http://schemas.microsoft.com/office/powerpoint/2010/main">
        <p14:section name="タイトルなしのセクション" id="{5B2A5815-7182-4705-8B32-BFAC67FBD735}">
          <p14:sldIdLst/>
        </p14:section>
        <p14:section name="タイトルなしのセクション" id="{FFDD4903-F87D-4745-96E3-894EEF22D06C}">
          <p14:sldIdLst>
            <p14:sldId id="25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088"/>
    <a:srgbClr val="000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79" d="100"/>
          <a:sy n="79" d="100"/>
        </p:scale>
        <p:origin x="1848" y="1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03" cy="495073"/>
          </a:xfrm>
          <a:prstGeom prst="rect">
            <a:avLst/>
          </a:prstGeom>
        </p:spPr>
        <p:txBody>
          <a:bodyPr vert="horz" lIns="83183" tIns="41591" rIns="83183" bIns="4159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46" y="1"/>
            <a:ext cx="2919303" cy="495073"/>
          </a:xfrm>
          <a:prstGeom prst="rect">
            <a:avLst/>
          </a:prstGeom>
        </p:spPr>
        <p:txBody>
          <a:bodyPr vert="horz" lIns="83183" tIns="41591" rIns="83183" bIns="41591" rtlCol="0"/>
          <a:lstStyle>
            <a:lvl1pPr algn="r">
              <a:defRPr sz="1100"/>
            </a:lvl1pPr>
          </a:lstStyle>
          <a:p>
            <a:fld id="{972FA37C-45E1-4DDB-A4D0-83B873CD4996}" type="datetimeFigureOut">
              <a:rPr kumimoji="1" lang="ja-JP" altLang="en-US" smtClean="0"/>
              <a:t>2026/2/24</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83183" tIns="41591" rIns="83183" bIns="41591" rtlCol="0" anchor="ctr"/>
          <a:lstStyle/>
          <a:p>
            <a:endParaRPr lang="ja-JP" altLang="en-US"/>
          </a:p>
        </p:txBody>
      </p:sp>
      <p:sp>
        <p:nvSpPr>
          <p:cNvPr id="5" name="ノート プレースホルダー 4"/>
          <p:cNvSpPr>
            <a:spLocks noGrp="1"/>
          </p:cNvSpPr>
          <p:nvPr>
            <p:ph type="body" sz="quarter" idx="3"/>
          </p:nvPr>
        </p:nvSpPr>
        <p:spPr>
          <a:xfrm>
            <a:off x="673577" y="4748603"/>
            <a:ext cx="5388610" cy="3884421"/>
          </a:xfrm>
          <a:prstGeom prst="rect">
            <a:avLst/>
          </a:prstGeom>
        </p:spPr>
        <p:txBody>
          <a:bodyPr vert="horz" lIns="83183" tIns="41591" rIns="83183" bIns="415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0"/>
            <a:ext cx="2919303" cy="495073"/>
          </a:xfrm>
          <a:prstGeom prst="rect">
            <a:avLst/>
          </a:prstGeom>
        </p:spPr>
        <p:txBody>
          <a:bodyPr vert="horz" lIns="83183" tIns="41591" rIns="83183" bIns="4159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46" y="9371240"/>
            <a:ext cx="2919303" cy="495073"/>
          </a:xfrm>
          <a:prstGeom prst="rect">
            <a:avLst/>
          </a:prstGeom>
        </p:spPr>
        <p:txBody>
          <a:bodyPr vert="horz" lIns="83183" tIns="41591" rIns="83183" bIns="41591" rtlCol="0" anchor="b"/>
          <a:lstStyle>
            <a:lvl1pPr algn="r">
              <a:defRPr sz="1100"/>
            </a:lvl1pPr>
          </a:lstStyle>
          <a:p>
            <a:fld id="{040C74E6-AB77-402C-963E-CCC4C8DE10E2}" type="slidenum">
              <a:rPr kumimoji="1" lang="ja-JP" altLang="en-US" smtClean="0"/>
              <a:t>‹#›</a:t>
            </a:fld>
            <a:endParaRPr kumimoji="1" lang="ja-JP" altLang="en-US"/>
          </a:p>
        </p:txBody>
      </p:sp>
    </p:spTree>
    <p:extLst>
      <p:ext uri="{BB962C8B-B14F-4D97-AF65-F5344CB8AC3E}">
        <p14:creationId xmlns:p14="http://schemas.microsoft.com/office/powerpoint/2010/main" val="12309546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BOB</a:t>
            </a:r>
            <a:r>
              <a:rPr kumimoji="1" lang="ja-JP" altLang="en-US" smtClean="0"/>
              <a:t>会会員案内</a:t>
            </a:r>
            <a:endParaRPr kumimoji="1" lang="ja-JP" altLang="en-US" dirty="0"/>
          </a:p>
        </p:txBody>
      </p:sp>
      <p:sp>
        <p:nvSpPr>
          <p:cNvPr id="4" name="スライド番号プレースホルダー 3"/>
          <p:cNvSpPr>
            <a:spLocks noGrp="1"/>
          </p:cNvSpPr>
          <p:nvPr>
            <p:ph type="sldNum" sz="quarter" idx="5"/>
          </p:nvPr>
        </p:nvSpPr>
        <p:spPr/>
        <p:txBody>
          <a:bodyPr/>
          <a:lstStyle/>
          <a:p>
            <a:fld id="{040C74E6-AB77-402C-963E-CCC4C8DE10E2}" type="slidenum">
              <a:rPr kumimoji="1" lang="ja-JP" altLang="en-US" smtClean="0"/>
              <a:t>1</a:t>
            </a:fld>
            <a:endParaRPr kumimoji="1" lang="ja-JP" altLang="en-US"/>
          </a:p>
        </p:txBody>
      </p:sp>
    </p:spTree>
    <p:extLst>
      <p:ext uri="{BB962C8B-B14F-4D97-AF65-F5344CB8AC3E}">
        <p14:creationId xmlns:p14="http://schemas.microsoft.com/office/powerpoint/2010/main" val="98104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587"/>
            <a:ext cx="7559013" cy="10671898"/>
          </a:xfrm>
          <a:prstGeom prst="rect">
            <a:avLst/>
          </a:prstGeom>
        </p:spPr>
      </p:pic>
      <p:sp>
        <p:nvSpPr>
          <p:cNvPr id="17" name="bg object 17"/>
          <p:cNvSpPr/>
          <p:nvPr/>
        </p:nvSpPr>
        <p:spPr>
          <a:xfrm>
            <a:off x="0" y="0"/>
            <a:ext cx="7560309" cy="7776209"/>
          </a:xfrm>
          <a:custGeom>
            <a:avLst/>
            <a:gdLst/>
            <a:ahLst/>
            <a:cxnLst/>
            <a:rect l="l" t="t" r="r" b="b"/>
            <a:pathLst>
              <a:path w="7560309" h="7776209">
                <a:moveTo>
                  <a:pt x="0" y="7776006"/>
                </a:moveTo>
                <a:lnTo>
                  <a:pt x="7560005" y="7776006"/>
                </a:lnTo>
                <a:lnTo>
                  <a:pt x="7560005" y="0"/>
                </a:lnTo>
                <a:lnTo>
                  <a:pt x="0" y="0"/>
                </a:lnTo>
                <a:lnTo>
                  <a:pt x="0" y="7776006"/>
                </a:lnTo>
                <a:close/>
              </a:path>
            </a:pathLst>
          </a:custGeom>
          <a:solidFill>
            <a:srgbClr val="FAA633">
              <a:alpha val="5000"/>
            </a:srgbClr>
          </a:solidFill>
        </p:spPr>
        <p:txBody>
          <a:bodyPr wrap="square" lIns="0" tIns="0" rIns="0" bIns="0" rtlCol="0"/>
          <a:lstStyle/>
          <a:p>
            <a:endParaRPr/>
          </a:p>
        </p:txBody>
      </p:sp>
      <p:sp>
        <p:nvSpPr>
          <p:cNvPr id="18" name="bg object 18"/>
          <p:cNvSpPr/>
          <p:nvPr/>
        </p:nvSpPr>
        <p:spPr>
          <a:xfrm>
            <a:off x="0" y="7776006"/>
            <a:ext cx="7560309" cy="1369695"/>
          </a:xfrm>
          <a:custGeom>
            <a:avLst/>
            <a:gdLst/>
            <a:ahLst/>
            <a:cxnLst/>
            <a:rect l="l" t="t" r="r" b="b"/>
            <a:pathLst>
              <a:path w="7560309" h="1369695">
                <a:moveTo>
                  <a:pt x="0" y="1369580"/>
                </a:moveTo>
                <a:lnTo>
                  <a:pt x="7559992" y="1369580"/>
                </a:lnTo>
                <a:lnTo>
                  <a:pt x="7559992" y="0"/>
                </a:lnTo>
                <a:lnTo>
                  <a:pt x="0" y="0"/>
                </a:lnTo>
                <a:lnTo>
                  <a:pt x="0" y="1369580"/>
                </a:lnTo>
                <a:close/>
              </a:path>
            </a:pathLst>
          </a:custGeom>
          <a:solidFill>
            <a:srgbClr val="FFFFFF"/>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0" y="9145587"/>
            <a:ext cx="7559992" cy="1546415"/>
          </a:xfrm>
          <a:prstGeom prst="rect">
            <a:avLst/>
          </a:prstGeom>
        </p:spPr>
      </p:pic>
      <p:pic>
        <p:nvPicPr>
          <p:cNvPr id="20" name="bg object 20"/>
          <p:cNvPicPr/>
          <p:nvPr/>
        </p:nvPicPr>
        <p:blipFill>
          <a:blip r:embed="rId9" cstate="print"/>
          <a:stretch>
            <a:fillRect/>
          </a:stretch>
        </p:blipFill>
        <p:spPr>
          <a:xfrm>
            <a:off x="0" y="4"/>
            <a:ext cx="5750269" cy="4585062"/>
          </a:xfrm>
          <a:prstGeom prst="rect">
            <a:avLst/>
          </a:prstGeom>
        </p:spPr>
      </p:pic>
      <p:sp>
        <p:nvSpPr>
          <p:cNvPr id="2" name="Holder 2"/>
          <p:cNvSpPr>
            <a:spLocks noGrp="1"/>
          </p:cNvSpPr>
          <p:nvPr>
            <p:ph type="title"/>
          </p:nvPr>
        </p:nvSpPr>
        <p:spPr>
          <a:xfrm>
            <a:off x="509301" y="990820"/>
            <a:ext cx="4700905" cy="650239"/>
          </a:xfrm>
          <a:prstGeom prst="rect">
            <a:avLst/>
          </a:prstGeom>
        </p:spPr>
        <p:txBody>
          <a:bodyPr wrap="square" lIns="0" tIns="0" rIns="0" bIns="0">
            <a:spAutoFit/>
          </a:bodyPr>
          <a:lstStyle>
            <a:lvl1pPr>
              <a:defRPr sz="4100" b="1" i="0">
                <a:solidFill>
                  <a:schemeClr val="bg1"/>
                </a:solidFill>
                <a:latin typeface="ヒラギノ明朝 ProN W6"/>
                <a:cs typeface="ヒラギノ明朝 ProN W6"/>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2/24/2026</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67244" y="5565520"/>
            <a:ext cx="2883959" cy="2182264"/>
          </a:xfrm>
          <a:prstGeom prst="rect">
            <a:avLst/>
          </a:prstGeom>
        </p:spPr>
        <p:txBody>
          <a:bodyPr vert="horz" wrap="square" lIns="0" tIns="1905" rIns="0" bIns="0" rtlCol="0">
            <a:spAutoFit/>
          </a:bodyPr>
          <a:lstStyle/>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＊各支部総会・懇親会（忘・新年会</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の</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開催</a:t>
            </a: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＊各種イベントの開催</a:t>
            </a: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＊支部・地区俱楽部主催親睦</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旅行 </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等</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の実施</a:t>
            </a: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＊趣味・スポーツ同好会による</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親睦 </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活動</a:t>
            </a:r>
            <a:endPar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JTB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グループ会社・団体事業へ</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の</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協力</a:t>
            </a:r>
            <a:endPar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BOB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新聞・支部だよりの発行</a:t>
            </a: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BOB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会ホームページの運営</a:t>
            </a:r>
          </a:p>
          <a:p>
            <a:pPr marL="12700" marR="5080" indent="16510" algn="just">
              <a:lnSpc>
                <a:spcPct val="130600"/>
              </a:lnSpc>
              <a:spcBef>
                <a:spcPts val="705"/>
              </a:spcBef>
            </a:pPr>
            <a:endParaRPr sz="1200" dirty="0">
              <a:latin typeface="BIZ UDPゴシック" panose="020B0400000000000000" pitchFamily="50" charset="-128"/>
              <a:ea typeface="BIZ UDPゴシック" panose="020B0400000000000000" pitchFamily="50" charset="-128"/>
              <a:cs typeface="ヒラギノ明朝 ProN W3"/>
            </a:endParaRPr>
          </a:p>
        </p:txBody>
      </p:sp>
      <p:sp>
        <p:nvSpPr>
          <p:cNvPr id="4" name="object 4"/>
          <p:cNvSpPr txBox="1"/>
          <p:nvPr/>
        </p:nvSpPr>
        <p:spPr>
          <a:xfrm>
            <a:off x="4507031" y="5540624"/>
            <a:ext cx="3383497" cy="2299925"/>
          </a:xfrm>
          <a:prstGeom prst="rect">
            <a:avLst/>
          </a:prstGeom>
        </p:spPr>
        <p:txBody>
          <a:bodyPr vert="horz" wrap="square" lIns="0" tIns="1905" rIns="0" bIns="0" rtlCol="0">
            <a:spAutoFit/>
          </a:bodyPr>
          <a:lstStyle/>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＊旅の絵ごよみの配布</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JTB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グループ会社からのお得な</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情報</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提供</a:t>
            </a:r>
            <a:endPar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JTB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ガイアレック商品の割引き</a:t>
            </a: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JTB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商事商品の割引き</a:t>
            </a: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＊各種保険の団体割引</a:t>
            </a: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err="1">
                <a:solidFill>
                  <a:srgbClr val="26247B"/>
                </a:solidFill>
                <a:latin typeface="BIZ UDPゴシック" panose="020B0400000000000000" pitchFamily="50" charset="-128"/>
                <a:ea typeface="BIZ UDPゴシック" panose="020B0400000000000000" pitchFamily="50" charset="-128"/>
                <a:cs typeface="ヒラギノ明朝 ProN W6"/>
              </a:rPr>
              <a:t>J’sMagazine</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（旧</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JTB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新聞）</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抜粋版</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a:t>
            </a:r>
            <a:r>
              <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HP</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閲覧</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＊会員専用人財ソリューション</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　</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a:t>
            </a:r>
            <a:r>
              <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BOB</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会✕パソナ　特別な連携サービス）</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　　</a:t>
            </a:r>
            <a:r>
              <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2026</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年</a:t>
            </a:r>
            <a:r>
              <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4</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月より</a:t>
            </a:r>
            <a:endPar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nSpc>
                <a:spcPct val="104200"/>
              </a:lnSpc>
              <a:spcBef>
                <a:spcPts val="15"/>
              </a:spcBef>
            </a:pP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＊他（お問合せ下さい）</a:t>
            </a:r>
          </a:p>
          <a:p>
            <a:pPr marL="12700" marR="5080" indent="16510" algn="just">
              <a:lnSpc>
                <a:spcPct val="130600"/>
              </a:lnSpc>
              <a:spcBef>
                <a:spcPts val="705"/>
              </a:spcBef>
            </a:pPr>
            <a:r>
              <a:rPr lang="en-US" sz="950" dirty="0" smtClean="0">
                <a:latin typeface="BIZ UDPゴシック" panose="020B0400000000000000" pitchFamily="50" charset="-128"/>
                <a:ea typeface="BIZ UDPゴシック" panose="020B0400000000000000" pitchFamily="50" charset="-128"/>
                <a:cs typeface="ヒラギノ明朝 ProN W3"/>
              </a:rPr>
              <a:t> </a:t>
            </a:r>
            <a:endParaRPr sz="950" dirty="0">
              <a:latin typeface="BIZ UDPゴシック" panose="020B0400000000000000" pitchFamily="50" charset="-128"/>
              <a:ea typeface="BIZ UDPゴシック" panose="020B0400000000000000" pitchFamily="50" charset="-128"/>
              <a:cs typeface="ヒラギノ明朝 ProN W3"/>
            </a:endParaRPr>
          </a:p>
        </p:txBody>
      </p:sp>
      <p:sp>
        <p:nvSpPr>
          <p:cNvPr id="5" name="object 5"/>
          <p:cNvSpPr txBox="1"/>
          <p:nvPr/>
        </p:nvSpPr>
        <p:spPr>
          <a:xfrm>
            <a:off x="-179619" y="5565520"/>
            <a:ext cx="3039372" cy="955454"/>
          </a:xfrm>
          <a:prstGeom prst="rect">
            <a:avLst/>
          </a:prstGeom>
        </p:spPr>
        <p:txBody>
          <a:bodyPr vert="horz" wrap="square" lIns="0" tIns="1905" rIns="0" bIns="0" rtlCol="0">
            <a:spAutoFit/>
          </a:bodyPr>
          <a:lstStyle/>
          <a:p>
            <a:pPr marL="415925" marR="401320" algn="l">
              <a:lnSpc>
                <a:spcPct val="104200"/>
              </a:lnSpc>
              <a:spcBef>
                <a:spcPts val="15"/>
              </a:spcBef>
            </a:pP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JTB</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全グループ</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会社・団体に</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５年以上在籍</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した社員</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または契約</a:t>
            </a: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社員、役員</a:t>
            </a: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gn="l">
              <a:lnSpc>
                <a:spcPct val="104200"/>
              </a:lnSpc>
              <a:spcBef>
                <a:spcPts val="15"/>
              </a:spcBef>
            </a:pPr>
            <a:endParaRPr lang="en-US" altLang="ja-JP"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endParaRPr>
          </a:p>
          <a:p>
            <a:pPr marL="415925" marR="401320" algn="l">
              <a:lnSpc>
                <a:spcPct val="104200"/>
              </a:lnSpc>
              <a:spcBef>
                <a:spcPts val="15"/>
              </a:spcBef>
            </a:pPr>
            <a:r>
              <a:rPr lang="ja-JP" altLang="en-US" sz="1050" b="1" dirty="0" smtClean="0">
                <a:solidFill>
                  <a:srgbClr val="26247B"/>
                </a:solidFill>
                <a:latin typeface="BIZ UDPゴシック" panose="020B0400000000000000" pitchFamily="50" charset="-128"/>
                <a:ea typeface="BIZ UDPゴシック" panose="020B0400000000000000" pitchFamily="50" charset="-128"/>
                <a:cs typeface="ヒラギノ明朝 ProN W6"/>
              </a:rPr>
              <a:t>（</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年会費：</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5,000</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円</a:t>
            </a:r>
            <a:r>
              <a:rPr lang="en-US" altLang="ja-JP" sz="1050" b="1" dirty="0">
                <a:solidFill>
                  <a:srgbClr val="26247B"/>
                </a:solidFill>
                <a:latin typeface="BIZ UDPゴシック" panose="020B0400000000000000" pitchFamily="50" charset="-128"/>
                <a:ea typeface="BIZ UDPゴシック" panose="020B0400000000000000" pitchFamily="50" charset="-128"/>
                <a:cs typeface="ヒラギノ明朝 ProN W6"/>
              </a:rPr>
              <a:t>※</a:t>
            </a:r>
            <a:r>
              <a:rPr lang="ja-JP" altLang="en-US" sz="1050" b="1" dirty="0">
                <a:solidFill>
                  <a:srgbClr val="26247B"/>
                </a:solidFill>
                <a:latin typeface="BIZ UDPゴシック" panose="020B0400000000000000" pitchFamily="50" charset="-128"/>
                <a:ea typeface="BIZ UDPゴシック" panose="020B0400000000000000" pitchFamily="50" charset="-128"/>
                <a:cs typeface="ヒラギノ明朝 ProN W6"/>
              </a:rPr>
              <a:t>初年度無料）</a:t>
            </a:r>
          </a:p>
          <a:p>
            <a:pPr marL="12700" marR="5080" indent="16510" algn="just">
              <a:lnSpc>
                <a:spcPct val="130600"/>
              </a:lnSpc>
              <a:spcBef>
                <a:spcPts val="705"/>
              </a:spcBef>
            </a:pPr>
            <a:endParaRPr lang="ja-JP" altLang="en-US" sz="950" dirty="0">
              <a:latin typeface="BIZ UDPゴシック" panose="020B0400000000000000" pitchFamily="50" charset="-128"/>
              <a:ea typeface="BIZ UDPゴシック" panose="020B0400000000000000" pitchFamily="50" charset="-128"/>
              <a:cs typeface="ヒラギノ明朝 ProN W3"/>
            </a:endParaRPr>
          </a:p>
        </p:txBody>
      </p:sp>
      <p:sp>
        <p:nvSpPr>
          <p:cNvPr id="6" name="object 6"/>
          <p:cNvSpPr txBox="1">
            <a:spLocks noGrp="1"/>
          </p:cNvSpPr>
          <p:nvPr>
            <p:ph type="title"/>
          </p:nvPr>
        </p:nvSpPr>
        <p:spPr bwMode="ltGray">
          <a:xfrm>
            <a:off x="509301" y="990820"/>
            <a:ext cx="4700905" cy="566822"/>
          </a:xfrm>
          <a:prstGeom prst="rect">
            <a:avLst/>
          </a:prstGeom>
        </p:spPr>
        <p:txBody>
          <a:bodyPr vert="horz" wrap="square" lIns="0" tIns="12700" rIns="0" bIns="0" rtlCol="0">
            <a:spAutoFit/>
          </a:bodyPr>
          <a:lstStyle/>
          <a:p>
            <a:pPr marL="12700">
              <a:lnSpc>
                <a:spcPct val="100000"/>
              </a:lnSpc>
              <a:spcBef>
                <a:spcPts val="100"/>
              </a:spcBef>
            </a:pPr>
            <a:r>
              <a:rPr lang="ja-JP" altLang="en-US" sz="3600" dirty="0">
                <a:latin typeface="BIZ UDPゴシック" panose="020B0400000000000000" pitchFamily="50" charset="-128"/>
                <a:ea typeface="BIZ UDPゴシック" panose="020B0400000000000000" pitchFamily="50" charset="-128"/>
              </a:rPr>
              <a:t>来たれ！</a:t>
            </a:r>
            <a:r>
              <a:rPr lang="en-US" altLang="ja-JP" sz="3600" dirty="0">
                <a:latin typeface="BIZ UDPゴシック" panose="020B0400000000000000" pitchFamily="50" charset="-128"/>
                <a:ea typeface="BIZ UDPゴシック" panose="020B0400000000000000" pitchFamily="50" charset="-128"/>
              </a:rPr>
              <a:t>BOB</a:t>
            </a:r>
            <a:r>
              <a:rPr lang="ja-JP" altLang="en-US" sz="3600" dirty="0">
                <a:latin typeface="BIZ UDPゴシック" panose="020B0400000000000000" pitchFamily="50" charset="-128"/>
                <a:ea typeface="BIZ UDPゴシック" panose="020B0400000000000000" pitchFamily="50" charset="-128"/>
              </a:rPr>
              <a:t>会へ！</a:t>
            </a:r>
            <a:endParaRPr sz="3600" dirty="0">
              <a:latin typeface="BIZ UDPゴシック" panose="020B0400000000000000" pitchFamily="50" charset="-128"/>
              <a:ea typeface="BIZ UDPゴシック" panose="020B0400000000000000" pitchFamily="50" charset="-128"/>
            </a:endParaRPr>
          </a:p>
        </p:txBody>
      </p:sp>
      <p:sp>
        <p:nvSpPr>
          <p:cNvPr id="7" name="object 7"/>
          <p:cNvSpPr txBox="1"/>
          <p:nvPr/>
        </p:nvSpPr>
        <p:spPr bwMode="ltGray">
          <a:xfrm>
            <a:off x="558719" y="616729"/>
            <a:ext cx="4355278" cy="259045"/>
          </a:xfrm>
          <a:prstGeom prst="rect">
            <a:avLst/>
          </a:prstGeom>
        </p:spPr>
        <p:txBody>
          <a:bodyPr vert="horz" wrap="square" lIns="0" tIns="12700" rIns="0" bIns="0" rtlCol="0">
            <a:spAutoFit/>
          </a:bodyPr>
          <a:lstStyle/>
          <a:p>
            <a:pPr marL="12700">
              <a:lnSpc>
                <a:spcPct val="100000"/>
              </a:lnSpc>
              <a:spcBef>
                <a:spcPts val="100"/>
              </a:spcBef>
            </a:pPr>
            <a:r>
              <a:rPr lang="en-US" altLang="ja-JP" sz="1600" dirty="0">
                <a:solidFill>
                  <a:schemeClr val="bg1"/>
                </a:solidFill>
                <a:latin typeface="BIZ UDPゴシック" panose="020B0400000000000000" pitchFamily="50" charset="-128"/>
                <a:ea typeface="BIZ UDPゴシック" panose="020B0400000000000000" pitchFamily="50" charset="-128"/>
                <a:cs typeface="ヒラギノ明朝 ProN W6"/>
              </a:rPr>
              <a:t>JTB</a:t>
            </a: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6"/>
              </a:rPr>
              <a:t>グループ</a:t>
            </a:r>
            <a:r>
              <a:rPr lang="en-US" altLang="ja-JP" sz="1600" dirty="0">
                <a:solidFill>
                  <a:schemeClr val="bg1"/>
                </a:solidFill>
                <a:latin typeface="BIZ UDPゴシック" panose="020B0400000000000000" pitchFamily="50" charset="-128"/>
                <a:ea typeface="BIZ UDPゴシック" panose="020B0400000000000000" pitchFamily="50" charset="-128"/>
                <a:cs typeface="ヒラギノ明朝 ProN W6"/>
              </a:rPr>
              <a:t>OB</a:t>
            </a: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6"/>
              </a:rPr>
              <a:t>・</a:t>
            </a:r>
            <a:r>
              <a:rPr lang="en-US" altLang="ja-JP" sz="1600" dirty="0">
                <a:solidFill>
                  <a:schemeClr val="bg1"/>
                </a:solidFill>
                <a:latin typeface="BIZ UDPゴシック" panose="020B0400000000000000" pitchFamily="50" charset="-128"/>
                <a:ea typeface="BIZ UDPゴシック" panose="020B0400000000000000" pitchFamily="50" charset="-128"/>
                <a:cs typeface="ヒラギノ明朝 ProN W6"/>
              </a:rPr>
              <a:t>OG</a:t>
            </a:r>
            <a:r>
              <a:rPr lang="ja-JP" altLang="en-US" sz="1600" dirty="0" smtClean="0">
                <a:solidFill>
                  <a:schemeClr val="bg1"/>
                </a:solidFill>
                <a:latin typeface="BIZ UDPゴシック" panose="020B0400000000000000" pitchFamily="50" charset="-128"/>
                <a:ea typeface="BIZ UDPゴシック" panose="020B0400000000000000" pitchFamily="50" charset="-128"/>
                <a:cs typeface="ヒラギノ明朝 ProN W6"/>
              </a:rPr>
              <a:t>会</a:t>
            </a:r>
            <a:r>
              <a:rPr lang="en-US" altLang="ja-JP" sz="1600" dirty="0" smtClean="0">
                <a:solidFill>
                  <a:schemeClr val="bg1"/>
                </a:solidFill>
                <a:latin typeface="BIZ UDPゴシック" panose="020B0400000000000000" pitchFamily="50" charset="-128"/>
                <a:ea typeface="BIZ UDPゴシック" panose="020B0400000000000000" pitchFamily="50" charset="-128"/>
                <a:cs typeface="ヒラギノ明朝 ProN W6"/>
              </a:rPr>
              <a:t>(BOB</a:t>
            </a:r>
            <a:r>
              <a:rPr lang="ja-JP" altLang="en-US" sz="1600" dirty="0" smtClean="0">
                <a:solidFill>
                  <a:schemeClr val="bg1"/>
                </a:solidFill>
                <a:latin typeface="BIZ UDPゴシック" panose="020B0400000000000000" pitchFamily="50" charset="-128"/>
                <a:ea typeface="BIZ UDPゴシック" panose="020B0400000000000000" pitchFamily="50" charset="-128"/>
                <a:cs typeface="ヒラギノ明朝 ProN W6"/>
              </a:rPr>
              <a:t>会）から</a:t>
            </a: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6"/>
              </a:rPr>
              <a:t>のご案内</a:t>
            </a:r>
            <a:endParaRPr sz="1600" dirty="0">
              <a:solidFill>
                <a:schemeClr val="bg1"/>
              </a:solidFill>
              <a:latin typeface="BIZ UDPゴシック" panose="020B0400000000000000" pitchFamily="50" charset="-128"/>
              <a:ea typeface="BIZ UDPゴシック" panose="020B0400000000000000" pitchFamily="50" charset="-128"/>
              <a:cs typeface="ヒラギノ明朝 ProN W6"/>
            </a:endParaRPr>
          </a:p>
        </p:txBody>
      </p:sp>
      <p:sp>
        <p:nvSpPr>
          <p:cNvPr id="12" name="object 12"/>
          <p:cNvSpPr txBox="1"/>
          <p:nvPr/>
        </p:nvSpPr>
        <p:spPr bwMode="ltGray">
          <a:xfrm>
            <a:off x="505428" y="1820497"/>
            <a:ext cx="3523633" cy="2253437"/>
          </a:xfrm>
          <a:prstGeom prst="rect">
            <a:avLst/>
          </a:prstGeom>
        </p:spPr>
        <p:txBody>
          <a:bodyPr vert="horz" wrap="square" lIns="0" tIns="12700" rIns="0" bIns="0" rtlCol="0">
            <a:spAutoFit/>
          </a:bodyPr>
          <a:lstStyle/>
          <a:p>
            <a:pPr marL="12700" marR="5080" indent="17145" algn="just">
              <a:lnSpc>
                <a:spcPct val="135000"/>
              </a:lnSpc>
              <a:spcBef>
                <a:spcPts val="100"/>
              </a:spcBef>
            </a:pPr>
            <a:r>
              <a:rPr lang="en-US" altLang="ja-JP" sz="1600" dirty="0" smtClean="0">
                <a:solidFill>
                  <a:schemeClr val="bg1"/>
                </a:solidFill>
                <a:latin typeface="BIZ UDPゴシック" panose="020B0400000000000000" pitchFamily="50" charset="-128"/>
                <a:ea typeface="BIZ UDPゴシック" panose="020B0400000000000000" pitchFamily="50" charset="-128"/>
                <a:cs typeface="ヒラギノ明朝 ProN W3"/>
              </a:rPr>
              <a:t>BOB</a:t>
            </a: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3"/>
              </a:rPr>
              <a:t>会は、単なる親睦団体ではなく、長年培ってきた経験と知識を活かし</a:t>
            </a:r>
            <a:r>
              <a:rPr lang="ja-JP" altLang="en-US" sz="1600" dirty="0" smtClean="0">
                <a:solidFill>
                  <a:schemeClr val="bg1"/>
                </a:solidFill>
                <a:latin typeface="BIZ UDPゴシック" panose="020B0400000000000000" pitchFamily="50" charset="-128"/>
                <a:ea typeface="BIZ UDPゴシック" panose="020B0400000000000000" pitchFamily="50" charset="-128"/>
                <a:cs typeface="ヒラギノ明朝 ProN W3"/>
              </a:rPr>
              <a:t>、</a:t>
            </a:r>
            <a:endParaRPr lang="en-US" altLang="ja-JP" sz="1600" dirty="0" smtClean="0">
              <a:solidFill>
                <a:schemeClr val="bg1"/>
              </a:solidFill>
              <a:latin typeface="BIZ UDPゴシック" panose="020B0400000000000000" pitchFamily="50" charset="-128"/>
              <a:ea typeface="BIZ UDPゴシック" panose="020B0400000000000000" pitchFamily="50" charset="-128"/>
              <a:cs typeface="ヒラギノ明朝 ProN W3"/>
            </a:endParaRPr>
          </a:p>
          <a:p>
            <a:pPr marL="12700" marR="5080" indent="17145" algn="just">
              <a:lnSpc>
                <a:spcPct val="135000"/>
              </a:lnSpc>
              <a:spcBef>
                <a:spcPts val="100"/>
              </a:spcBef>
            </a:pPr>
            <a:r>
              <a:rPr lang="ja-JP" altLang="en-US" sz="1600" dirty="0" smtClean="0">
                <a:solidFill>
                  <a:schemeClr val="bg1"/>
                </a:solidFill>
                <a:latin typeface="BIZ UDPゴシック" panose="020B0400000000000000" pitchFamily="50" charset="-128"/>
                <a:ea typeface="BIZ UDPゴシック" panose="020B0400000000000000" pitchFamily="50" charset="-128"/>
                <a:cs typeface="ヒラギノ明朝 ProN W3"/>
              </a:rPr>
              <a:t>社会</a:t>
            </a: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3"/>
              </a:rPr>
              <a:t>に貢献し続けたいという強い思いを持つ方々の集まりでもあります。</a:t>
            </a:r>
          </a:p>
          <a:p>
            <a:pPr marL="12700" marR="5080" indent="17145" algn="just">
              <a:lnSpc>
                <a:spcPct val="135000"/>
              </a:lnSpc>
              <a:spcBef>
                <a:spcPts val="100"/>
              </a:spcBef>
            </a:pP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3"/>
              </a:rPr>
              <a:t>健康増進・フレイル予防も兼ねた仲間づくりを</a:t>
            </a:r>
            <a:r>
              <a:rPr lang="ja-JP" altLang="en-US" sz="1600" dirty="0" smtClean="0">
                <a:solidFill>
                  <a:schemeClr val="bg1"/>
                </a:solidFill>
                <a:latin typeface="BIZ UDPゴシック" panose="020B0400000000000000" pitchFamily="50" charset="-128"/>
                <a:ea typeface="BIZ UDPゴシック" panose="020B0400000000000000" pitchFamily="50" charset="-128"/>
                <a:cs typeface="ヒラギノ明朝 ProN W3"/>
              </a:rPr>
              <a:t>始めてみません</a:t>
            </a:r>
            <a:r>
              <a:rPr lang="ja-JP" altLang="en-US" sz="1600" dirty="0">
                <a:solidFill>
                  <a:schemeClr val="bg1"/>
                </a:solidFill>
                <a:latin typeface="BIZ UDPゴシック" panose="020B0400000000000000" pitchFamily="50" charset="-128"/>
                <a:ea typeface="BIZ UDPゴシック" panose="020B0400000000000000" pitchFamily="50" charset="-128"/>
                <a:cs typeface="ヒラギノ明朝 ProN W3"/>
              </a:rPr>
              <a:t>か</a:t>
            </a:r>
            <a:r>
              <a:rPr lang="ja-JP" altLang="en-US" sz="1600" dirty="0" smtClean="0">
                <a:solidFill>
                  <a:schemeClr val="bg1"/>
                </a:solidFill>
                <a:latin typeface="BIZ UDPゴシック" panose="020B0400000000000000" pitchFamily="50" charset="-128"/>
                <a:ea typeface="BIZ UDPゴシック" panose="020B0400000000000000" pitchFamily="50" charset="-128"/>
                <a:cs typeface="ヒラギノ明朝 ProN W3"/>
              </a:rPr>
              <a:t>。</a:t>
            </a:r>
            <a:endParaRPr lang="en-US" altLang="ja-JP" sz="1600" dirty="0" smtClean="0">
              <a:solidFill>
                <a:schemeClr val="bg1"/>
              </a:solidFill>
              <a:latin typeface="BIZ UDPゴシック" panose="020B0400000000000000" pitchFamily="50" charset="-128"/>
              <a:ea typeface="BIZ UDPゴシック" panose="020B0400000000000000" pitchFamily="50" charset="-128"/>
              <a:cs typeface="ヒラギノ明朝 ProN W3"/>
            </a:endParaRPr>
          </a:p>
          <a:p>
            <a:pPr marL="12700" marR="5080" indent="17145" algn="just">
              <a:lnSpc>
                <a:spcPct val="135000"/>
              </a:lnSpc>
              <a:spcBef>
                <a:spcPts val="100"/>
              </a:spcBef>
            </a:pPr>
            <a:r>
              <a:rPr lang="en-US" altLang="ja-JP" sz="1000" dirty="0" smtClean="0">
                <a:solidFill>
                  <a:schemeClr val="bg1"/>
                </a:solidFill>
                <a:latin typeface="BIZ UDPゴシック" panose="020B0400000000000000" pitchFamily="50" charset="-128"/>
                <a:ea typeface="BIZ UDPゴシック" panose="020B0400000000000000" pitchFamily="50" charset="-128"/>
                <a:cs typeface="ヒラギノ明朝 ProN W3"/>
              </a:rPr>
              <a:t>※</a:t>
            </a:r>
            <a:r>
              <a:rPr lang="ja-JP" altLang="en-US" sz="1000" dirty="0" smtClean="0">
                <a:solidFill>
                  <a:schemeClr val="bg1"/>
                </a:solidFill>
                <a:latin typeface="BIZ UDPゴシック" panose="020B0400000000000000" pitchFamily="50" charset="-128"/>
                <a:ea typeface="BIZ UDPゴシック" panose="020B0400000000000000" pitchFamily="50" charset="-128"/>
                <a:cs typeface="ヒラギノ明朝 ProN W3"/>
              </a:rPr>
              <a:t>フレイル：健康と要介護の中間にある虚弱な状態</a:t>
            </a:r>
            <a:endParaRPr lang="ja-JP" altLang="en-US" sz="1000" dirty="0">
              <a:solidFill>
                <a:schemeClr val="bg1"/>
              </a:solidFill>
              <a:latin typeface="BIZ UDPゴシック" panose="020B0400000000000000" pitchFamily="50" charset="-128"/>
              <a:ea typeface="BIZ UDPゴシック" panose="020B0400000000000000" pitchFamily="50" charset="-128"/>
              <a:cs typeface="ヒラギノ明朝 ProN W3"/>
            </a:endParaRPr>
          </a:p>
        </p:txBody>
      </p:sp>
      <p:sp>
        <p:nvSpPr>
          <p:cNvPr id="13" name="object 13"/>
          <p:cNvSpPr txBox="1"/>
          <p:nvPr/>
        </p:nvSpPr>
        <p:spPr bwMode="ltGray">
          <a:xfrm>
            <a:off x="532878" y="9120528"/>
            <a:ext cx="5686208" cy="579646"/>
          </a:xfrm>
          <a:prstGeom prst="rect">
            <a:avLst/>
          </a:prstGeom>
        </p:spPr>
        <p:txBody>
          <a:bodyPr vert="horz" wrap="square" lIns="0" tIns="12700" rIns="0" bIns="0" rtlCol="0">
            <a:spAutoFit/>
          </a:bodyPr>
          <a:lstStyle/>
          <a:p>
            <a:pPr marL="12700">
              <a:lnSpc>
                <a:spcPct val="100000"/>
              </a:lnSpc>
              <a:spcBef>
                <a:spcPts val="100"/>
              </a:spcBef>
            </a:pPr>
            <a:r>
              <a:rPr lang="en-US" altLang="ja-JP" sz="1200" b="1" dirty="0">
                <a:solidFill>
                  <a:srgbClr val="FFFFFF"/>
                </a:solidFill>
                <a:latin typeface="BIZ UDPゴシック" panose="020B0400000000000000" pitchFamily="50" charset="-128"/>
                <a:ea typeface="BIZ UDPゴシック" panose="020B0400000000000000" pitchFamily="50" charset="-128"/>
                <a:cs typeface="ヒラギノ明朝 ProN W6"/>
              </a:rPr>
              <a:t>【</a:t>
            </a:r>
            <a:r>
              <a:rPr lang="ja-JP" altLang="en-US" sz="1200" b="1" dirty="0">
                <a:solidFill>
                  <a:srgbClr val="FFFFFF"/>
                </a:solidFill>
                <a:latin typeface="BIZ UDPゴシック" panose="020B0400000000000000" pitchFamily="50" charset="-128"/>
                <a:ea typeface="BIZ UDPゴシック" panose="020B0400000000000000" pitchFamily="50" charset="-128"/>
                <a:cs typeface="ヒラギノ明朝 ProN W6"/>
              </a:rPr>
              <a:t>お申込み・お問い合わせ</a:t>
            </a:r>
            <a:r>
              <a:rPr lang="en-US" altLang="ja-JP" sz="1200" b="1" dirty="0">
                <a:solidFill>
                  <a:srgbClr val="FFFFFF"/>
                </a:solidFill>
                <a:latin typeface="BIZ UDPゴシック" panose="020B0400000000000000" pitchFamily="50" charset="-128"/>
                <a:ea typeface="BIZ UDPゴシック" panose="020B0400000000000000" pitchFamily="50" charset="-128"/>
                <a:cs typeface="ヒラギノ明朝 ProN W6"/>
              </a:rPr>
              <a:t>】</a:t>
            </a:r>
          </a:p>
          <a:p>
            <a:pPr marL="12700">
              <a:lnSpc>
                <a:spcPct val="100000"/>
              </a:lnSpc>
              <a:spcBef>
                <a:spcPts val="100"/>
              </a:spcBef>
            </a:pPr>
            <a:r>
              <a:rPr sz="2400" b="1" dirty="0">
                <a:solidFill>
                  <a:srgbClr val="FFFFFF"/>
                </a:solidFill>
                <a:latin typeface="BIZ UDPゴシック" panose="020B0400000000000000" pitchFamily="50" charset="-128"/>
                <a:ea typeface="BIZ UDPゴシック" panose="020B0400000000000000" pitchFamily="50" charset="-128"/>
                <a:cs typeface="ヒラギノ明朝 ProN W6"/>
              </a:rPr>
              <a:t>JTB</a:t>
            </a:r>
            <a:r>
              <a:rPr lang="ja-JP" altLang="en-US" sz="2400" b="1" dirty="0">
                <a:solidFill>
                  <a:srgbClr val="FFFFFF"/>
                </a:solidFill>
                <a:latin typeface="BIZ UDPゴシック" panose="020B0400000000000000" pitchFamily="50" charset="-128"/>
                <a:ea typeface="BIZ UDPゴシック" panose="020B0400000000000000" pitchFamily="50" charset="-128"/>
                <a:cs typeface="ヒラギノ明朝 ProN W6"/>
              </a:rPr>
              <a:t>グループ</a:t>
            </a:r>
            <a:r>
              <a:rPr lang="en-US" altLang="ja-JP" sz="2400" b="1" dirty="0">
                <a:solidFill>
                  <a:srgbClr val="FFFFFF"/>
                </a:solidFill>
                <a:latin typeface="BIZ UDPゴシック" panose="020B0400000000000000" pitchFamily="50" charset="-128"/>
                <a:ea typeface="BIZ UDPゴシック" panose="020B0400000000000000" pitchFamily="50" charset="-128"/>
                <a:cs typeface="ヒラギノ明朝 ProN W6"/>
              </a:rPr>
              <a:t>OB</a:t>
            </a:r>
            <a:r>
              <a:rPr lang="ja-JP" altLang="en-US" sz="2400" b="1" dirty="0">
                <a:solidFill>
                  <a:srgbClr val="FFFFFF"/>
                </a:solidFill>
                <a:latin typeface="BIZ UDPゴシック" panose="020B0400000000000000" pitchFamily="50" charset="-128"/>
                <a:ea typeface="BIZ UDPゴシック" panose="020B0400000000000000" pitchFamily="50" charset="-128"/>
                <a:cs typeface="ヒラギノ明朝 ProN W6"/>
              </a:rPr>
              <a:t>・</a:t>
            </a:r>
            <a:r>
              <a:rPr lang="en-US" altLang="ja-JP" sz="2400" b="1" dirty="0">
                <a:solidFill>
                  <a:srgbClr val="FFFFFF"/>
                </a:solidFill>
                <a:latin typeface="BIZ UDPゴシック" panose="020B0400000000000000" pitchFamily="50" charset="-128"/>
                <a:ea typeface="BIZ UDPゴシック" panose="020B0400000000000000" pitchFamily="50" charset="-128"/>
                <a:cs typeface="ヒラギノ明朝 ProN W6"/>
              </a:rPr>
              <a:t>OG</a:t>
            </a:r>
            <a:r>
              <a:rPr lang="ja-JP" altLang="en-US" sz="2400" b="1" dirty="0">
                <a:solidFill>
                  <a:srgbClr val="FFFFFF"/>
                </a:solidFill>
                <a:latin typeface="BIZ UDPゴシック" panose="020B0400000000000000" pitchFamily="50" charset="-128"/>
                <a:ea typeface="BIZ UDPゴシック" panose="020B0400000000000000" pitchFamily="50" charset="-128"/>
                <a:cs typeface="ヒラギノ明朝 ProN W6"/>
              </a:rPr>
              <a:t>会</a:t>
            </a:r>
            <a:endParaRPr sz="2400" dirty="0">
              <a:latin typeface="BIZ UDPゴシック" panose="020B0400000000000000" pitchFamily="50" charset="-128"/>
              <a:ea typeface="BIZ UDPゴシック" panose="020B0400000000000000" pitchFamily="50" charset="-128"/>
              <a:cs typeface="ヒラギノ明朝 ProN W6"/>
            </a:endParaRPr>
          </a:p>
        </p:txBody>
      </p:sp>
      <p:sp>
        <p:nvSpPr>
          <p:cNvPr id="14" name="object 14"/>
          <p:cNvSpPr txBox="1"/>
          <p:nvPr/>
        </p:nvSpPr>
        <p:spPr bwMode="ltGray">
          <a:xfrm>
            <a:off x="519949" y="9613223"/>
            <a:ext cx="5239501" cy="885626"/>
          </a:xfrm>
          <a:prstGeom prst="rect">
            <a:avLst/>
          </a:prstGeom>
        </p:spPr>
        <p:txBody>
          <a:bodyPr vert="horz" wrap="square" lIns="0" tIns="61594" rIns="0" bIns="0" rtlCol="0">
            <a:spAutoFit/>
          </a:bodyPr>
          <a:lstStyle/>
          <a:p>
            <a:pPr marL="12700">
              <a:lnSpc>
                <a:spcPct val="100000"/>
              </a:lnSpc>
              <a:spcBef>
                <a:spcPts val="484"/>
              </a:spcBef>
            </a:pPr>
            <a:r>
              <a:rPr lang="en-US" altLang="ja-JP" sz="1600" b="1" dirty="0" smtClean="0">
                <a:solidFill>
                  <a:schemeClr val="bg1"/>
                </a:solidFill>
                <a:latin typeface="BIZ UDPゴシック" panose="020B0400000000000000" pitchFamily="50" charset="-128"/>
                <a:ea typeface="BIZ UDPゴシック" panose="020B0400000000000000" pitchFamily="50" charset="-128"/>
                <a:cs typeface="ヒラギノ明朝 ProN W6"/>
              </a:rPr>
              <a:t>TEL</a:t>
            </a:r>
            <a:r>
              <a:rPr lang="ja-JP" altLang="en-US" sz="1600" b="1" dirty="0" smtClean="0">
                <a:solidFill>
                  <a:schemeClr val="bg1"/>
                </a:solidFill>
                <a:latin typeface="BIZ UDPゴシック" panose="020B0400000000000000" pitchFamily="50" charset="-128"/>
                <a:ea typeface="BIZ UDPゴシック" panose="020B0400000000000000" pitchFamily="50" charset="-128"/>
                <a:cs typeface="ヒラギノ明朝 ProN W6"/>
              </a:rPr>
              <a:t>：</a:t>
            </a:r>
            <a:r>
              <a:rPr lang="en-US" altLang="ja-JP" sz="1600" b="1" dirty="0" smtClean="0">
                <a:solidFill>
                  <a:schemeClr val="bg1"/>
                </a:solidFill>
                <a:latin typeface="BIZ UDPゴシック" panose="020B0400000000000000" pitchFamily="50" charset="-128"/>
                <a:ea typeface="BIZ UDPゴシック" panose="020B0400000000000000" pitchFamily="50" charset="-128"/>
                <a:cs typeface="ヒラギノ明朝 ProN W6"/>
              </a:rPr>
              <a:t>03-6284-4875</a:t>
            </a:r>
            <a:r>
              <a:rPr lang="ja-JP" altLang="en-US" sz="1600" b="1" dirty="0">
                <a:solidFill>
                  <a:schemeClr val="bg1"/>
                </a:solidFill>
                <a:latin typeface="BIZ UDPゴシック" panose="020B0400000000000000" pitchFamily="50" charset="-128"/>
                <a:ea typeface="BIZ UDPゴシック" panose="020B0400000000000000" pitchFamily="50" charset="-128"/>
                <a:cs typeface="ヒラギノ明朝 ProN W6"/>
              </a:rPr>
              <a:t>　　</a:t>
            </a:r>
            <a:r>
              <a:rPr lang="en-US" altLang="ja-JP" sz="1600" b="1" dirty="0">
                <a:solidFill>
                  <a:schemeClr val="bg1"/>
                </a:solidFill>
                <a:latin typeface="BIZ UDPゴシック" panose="020B0400000000000000" pitchFamily="50" charset="-128"/>
                <a:ea typeface="BIZ UDPゴシック" panose="020B0400000000000000" pitchFamily="50" charset="-128"/>
                <a:cs typeface="ヒラギノ明朝 ProN W6"/>
              </a:rPr>
              <a:t>FAX:</a:t>
            </a:r>
            <a:r>
              <a:rPr lang="ja-JP" altLang="en-US" sz="1600" b="1" dirty="0">
                <a:solidFill>
                  <a:schemeClr val="bg1"/>
                </a:solidFill>
                <a:latin typeface="BIZ UDPゴシック" panose="020B0400000000000000" pitchFamily="50" charset="-128"/>
                <a:ea typeface="BIZ UDPゴシック" panose="020B0400000000000000" pitchFamily="50" charset="-128"/>
                <a:cs typeface="ヒラギノ明朝 ProN W6"/>
              </a:rPr>
              <a:t>０３</a:t>
            </a:r>
            <a:r>
              <a:rPr lang="en-US" altLang="ja-JP" sz="1600" b="1" dirty="0">
                <a:solidFill>
                  <a:schemeClr val="bg1"/>
                </a:solidFill>
                <a:latin typeface="BIZ UDPゴシック" panose="020B0400000000000000" pitchFamily="50" charset="-128"/>
                <a:ea typeface="BIZ UDPゴシック" panose="020B0400000000000000" pitchFamily="50" charset="-128"/>
                <a:cs typeface="ヒラギノ明朝 ProN W6"/>
              </a:rPr>
              <a:t>-6284-4876</a:t>
            </a:r>
            <a:r>
              <a:rPr lang="ja-JP" altLang="en-US" sz="1600" b="1" dirty="0">
                <a:solidFill>
                  <a:schemeClr val="bg1"/>
                </a:solidFill>
                <a:latin typeface="BIZ UDPゴシック" panose="020B0400000000000000" pitchFamily="50" charset="-128"/>
                <a:ea typeface="BIZ UDPゴシック" panose="020B0400000000000000" pitchFamily="50" charset="-128"/>
                <a:cs typeface="ヒラギノ明朝 ProN W6"/>
              </a:rPr>
              <a:t>　</a:t>
            </a:r>
            <a:endParaRPr sz="1600" dirty="0">
              <a:solidFill>
                <a:schemeClr val="bg1"/>
              </a:solidFill>
              <a:latin typeface="BIZ UDPゴシック" panose="020B0400000000000000" pitchFamily="50" charset="-128"/>
              <a:ea typeface="BIZ UDPゴシック" panose="020B0400000000000000" pitchFamily="50" charset="-128"/>
              <a:cs typeface="ヒラギノ明朝 ProN W6"/>
            </a:endParaRPr>
          </a:p>
          <a:p>
            <a:pPr marL="23495" marR="5080">
              <a:lnSpc>
                <a:spcPct val="111600"/>
              </a:lnSpc>
              <a:spcBef>
                <a:spcPts val="95"/>
              </a:spcBef>
            </a:pPr>
            <a:r>
              <a:rPr lang="en-US" sz="1600" b="1" dirty="0" smtClean="0">
                <a:solidFill>
                  <a:schemeClr val="bg1"/>
                </a:solidFill>
                <a:latin typeface="BIZ UDPゴシック" panose="020B0400000000000000" pitchFamily="50" charset="-128"/>
                <a:ea typeface="BIZ UDPゴシック" panose="020B0400000000000000" pitchFamily="50" charset="-128"/>
                <a:cs typeface="ヒラギノ明朝 ProN W6"/>
              </a:rPr>
              <a:t>E-MAIL：jtbob-jimu@jtb.gr.jp</a:t>
            </a:r>
            <a:endParaRPr lang="en-US" sz="1600" b="1" dirty="0">
              <a:solidFill>
                <a:schemeClr val="bg1"/>
              </a:solidFill>
              <a:latin typeface="BIZ UDPゴシック" panose="020B0400000000000000" pitchFamily="50" charset="-128"/>
              <a:ea typeface="BIZ UDPゴシック" panose="020B0400000000000000" pitchFamily="50" charset="-128"/>
              <a:cs typeface="ヒラギノ明朝 ProN W6"/>
            </a:endParaRPr>
          </a:p>
          <a:p>
            <a:pPr marL="23495" marR="5080">
              <a:lnSpc>
                <a:spcPct val="111600"/>
              </a:lnSpc>
              <a:spcBef>
                <a:spcPts val="95"/>
              </a:spcBef>
            </a:pPr>
            <a:r>
              <a:rPr lang="en-US" altLang="ja-JP" sz="1600" b="1" dirty="0">
                <a:solidFill>
                  <a:schemeClr val="bg1"/>
                </a:solidFill>
                <a:latin typeface="BIZ UDPゴシック" panose="020B0400000000000000" pitchFamily="50" charset="-128"/>
                <a:ea typeface="BIZ UDPゴシック" panose="020B0400000000000000" pitchFamily="50" charset="-128"/>
                <a:cs typeface="ヒラギノ明朝 ProN W6"/>
              </a:rPr>
              <a:t>HP</a:t>
            </a:r>
            <a:r>
              <a:rPr lang="ja-JP" altLang="en-US" sz="1600" b="1" dirty="0">
                <a:solidFill>
                  <a:schemeClr val="bg1"/>
                </a:solidFill>
                <a:latin typeface="BIZ UDPゴシック" panose="020B0400000000000000" pitchFamily="50" charset="-128"/>
                <a:ea typeface="BIZ UDPゴシック" panose="020B0400000000000000" pitchFamily="50" charset="-128"/>
                <a:cs typeface="ヒラギノ明朝 ProN W6"/>
              </a:rPr>
              <a:t>：　</a:t>
            </a:r>
            <a:r>
              <a:rPr lang="en-US" altLang="ja-JP" sz="1600" b="1" dirty="0">
                <a:solidFill>
                  <a:schemeClr val="bg1"/>
                </a:solidFill>
                <a:latin typeface="BIZ UDPゴシック" panose="020B0400000000000000" pitchFamily="50" charset="-128"/>
                <a:ea typeface="BIZ UDPゴシック" panose="020B0400000000000000" pitchFamily="50" charset="-128"/>
                <a:cs typeface="ヒラギノ明朝 ProN W6"/>
              </a:rPr>
              <a:t>https://jtbob.com/</a:t>
            </a:r>
            <a:endParaRPr sz="1600" dirty="0">
              <a:solidFill>
                <a:schemeClr val="bg1"/>
              </a:solidFill>
              <a:latin typeface="BIZ UDPゴシック" panose="020B0400000000000000" pitchFamily="50" charset="-128"/>
              <a:ea typeface="BIZ UDPゴシック" panose="020B0400000000000000" pitchFamily="50" charset="-128"/>
              <a:cs typeface="ヒラギノ明朝 ProN W6"/>
            </a:endParaRPr>
          </a:p>
        </p:txBody>
      </p:sp>
      <p:sp>
        <p:nvSpPr>
          <p:cNvPr id="15" name="object 15"/>
          <p:cNvSpPr txBox="1"/>
          <p:nvPr/>
        </p:nvSpPr>
        <p:spPr>
          <a:xfrm>
            <a:off x="6381739" y="9305825"/>
            <a:ext cx="541655" cy="151965"/>
          </a:xfrm>
          <a:prstGeom prst="rect">
            <a:avLst/>
          </a:prstGeom>
        </p:spPr>
        <p:txBody>
          <a:bodyPr vert="horz" wrap="square" lIns="0" tIns="23495" rIns="0" bIns="0" rtlCol="0">
            <a:spAutoFit/>
          </a:bodyPr>
          <a:lstStyle/>
          <a:p>
            <a:pPr marL="12700" marR="5080" indent="94615">
              <a:lnSpc>
                <a:spcPts val="1019"/>
              </a:lnSpc>
              <a:spcBef>
                <a:spcPts val="185"/>
              </a:spcBef>
            </a:pPr>
            <a:endParaRPr sz="900" dirty="0">
              <a:latin typeface="BIZ UDPゴシック" panose="020B0400000000000000" pitchFamily="50" charset="-128"/>
              <a:ea typeface="BIZ UDPゴシック" panose="020B0400000000000000" pitchFamily="50" charset="-128"/>
              <a:cs typeface="ヒラギノ明朝 ProN W3"/>
            </a:endParaRPr>
          </a:p>
        </p:txBody>
      </p:sp>
      <p:pic>
        <p:nvPicPr>
          <p:cNvPr id="18" name="object 18"/>
          <p:cNvPicPr/>
          <p:nvPr/>
        </p:nvPicPr>
        <p:blipFill>
          <a:blip r:embed="rId3" cstate="print"/>
          <a:stretch>
            <a:fillRect/>
          </a:stretch>
        </p:blipFill>
        <p:spPr>
          <a:xfrm>
            <a:off x="2779022" y="4668326"/>
            <a:ext cx="1918109" cy="631119"/>
          </a:xfrm>
          <a:prstGeom prst="rect">
            <a:avLst/>
          </a:prstGeom>
        </p:spPr>
      </p:pic>
      <p:pic>
        <p:nvPicPr>
          <p:cNvPr id="19" name="object 19"/>
          <p:cNvPicPr/>
          <p:nvPr/>
        </p:nvPicPr>
        <p:blipFill>
          <a:blip r:embed="rId4" cstate="print"/>
          <a:stretch>
            <a:fillRect/>
          </a:stretch>
        </p:blipFill>
        <p:spPr>
          <a:xfrm>
            <a:off x="597262" y="4636232"/>
            <a:ext cx="1923924" cy="671587"/>
          </a:xfrm>
          <a:prstGeom prst="rect">
            <a:avLst/>
          </a:prstGeom>
        </p:spPr>
      </p:pic>
      <p:sp>
        <p:nvSpPr>
          <p:cNvPr id="20" name="object 20"/>
          <p:cNvSpPr txBox="1"/>
          <p:nvPr/>
        </p:nvSpPr>
        <p:spPr bwMode="ltGray">
          <a:xfrm>
            <a:off x="892123" y="4777803"/>
            <a:ext cx="1107364"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dirty="0">
                <a:solidFill>
                  <a:schemeClr val="bg1"/>
                </a:solidFill>
                <a:latin typeface="BIZ UDPゴシック" panose="020B0400000000000000" pitchFamily="50" charset="-128"/>
                <a:ea typeface="BIZ UDPゴシック" panose="020B0400000000000000" pitchFamily="50" charset="-128"/>
                <a:cs typeface="Impact"/>
              </a:rPr>
              <a:t>入会資格</a:t>
            </a:r>
            <a:endParaRPr dirty="0">
              <a:solidFill>
                <a:schemeClr val="bg1"/>
              </a:solidFill>
              <a:latin typeface="BIZ UDPゴシック" panose="020B0400000000000000" pitchFamily="50" charset="-128"/>
              <a:ea typeface="BIZ UDPゴシック" panose="020B0400000000000000" pitchFamily="50" charset="-128"/>
              <a:cs typeface="Impact"/>
            </a:endParaRPr>
          </a:p>
        </p:txBody>
      </p:sp>
      <p:pic>
        <p:nvPicPr>
          <p:cNvPr id="22" name="object 22"/>
          <p:cNvPicPr/>
          <p:nvPr/>
        </p:nvPicPr>
        <p:blipFill>
          <a:blip r:embed="rId5" cstate="print"/>
          <a:stretch>
            <a:fillRect/>
          </a:stretch>
        </p:blipFill>
        <p:spPr>
          <a:xfrm>
            <a:off x="5178621" y="4636234"/>
            <a:ext cx="1846731" cy="622292"/>
          </a:xfrm>
          <a:prstGeom prst="rect">
            <a:avLst/>
          </a:prstGeom>
        </p:spPr>
      </p:pic>
      <p:pic>
        <p:nvPicPr>
          <p:cNvPr id="23" name="object 23"/>
          <p:cNvPicPr/>
          <p:nvPr/>
        </p:nvPicPr>
        <p:blipFill>
          <a:blip r:embed="rId6" cstate="print"/>
          <a:stretch>
            <a:fillRect/>
          </a:stretch>
        </p:blipFill>
        <p:spPr>
          <a:xfrm>
            <a:off x="5912207" y="560336"/>
            <a:ext cx="1092100" cy="607310"/>
          </a:xfrm>
          <a:prstGeom prst="rect">
            <a:avLst/>
          </a:prstGeom>
        </p:spPr>
      </p:pic>
      <p:pic>
        <p:nvPicPr>
          <p:cNvPr id="24" name="object 24"/>
          <p:cNvPicPr/>
          <p:nvPr/>
        </p:nvPicPr>
        <p:blipFill>
          <a:blip r:embed="rId7" cstate="print"/>
          <a:stretch>
            <a:fillRect/>
          </a:stretch>
        </p:blipFill>
        <p:spPr>
          <a:xfrm>
            <a:off x="4895989" y="4790681"/>
            <a:ext cx="18008" cy="2755531"/>
          </a:xfrm>
          <a:prstGeom prst="rect">
            <a:avLst/>
          </a:prstGeom>
        </p:spPr>
      </p:pic>
      <p:pic>
        <p:nvPicPr>
          <p:cNvPr id="25" name="object 25"/>
          <p:cNvPicPr/>
          <p:nvPr/>
        </p:nvPicPr>
        <p:blipFill>
          <a:blip r:embed="rId8" cstate="print"/>
          <a:stretch>
            <a:fillRect/>
          </a:stretch>
        </p:blipFill>
        <p:spPr>
          <a:xfrm>
            <a:off x="2628715" y="4854620"/>
            <a:ext cx="17995" cy="2771990"/>
          </a:xfrm>
          <a:prstGeom prst="rect">
            <a:avLst/>
          </a:prstGeom>
        </p:spPr>
      </p:pic>
      <p:sp>
        <p:nvSpPr>
          <p:cNvPr id="26" name="object 26"/>
          <p:cNvSpPr txBox="1"/>
          <p:nvPr/>
        </p:nvSpPr>
        <p:spPr bwMode="ltGray">
          <a:xfrm>
            <a:off x="5585121" y="4774708"/>
            <a:ext cx="1087098" cy="293489"/>
          </a:xfrm>
          <a:prstGeom prst="rect">
            <a:avLst/>
          </a:prstGeom>
        </p:spPr>
        <p:txBody>
          <a:bodyPr vert="horz" wrap="square" lIns="0" tIns="12700" rIns="0" bIns="0" rtlCol="0">
            <a:spAutoFit/>
          </a:bodyPr>
          <a:lstStyle/>
          <a:p>
            <a:pPr marL="12700" algn="ctr">
              <a:lnSpc>
                <a:spcPct val="100000"/>
              </a:lnSpc>
              <a:spcBef>
                <a:spcPts val="100"/>
              </a:spcBef>
            </a:pPr>
            <a:r>
              <a:rPr lang="ja-JP" altLang="en-US" dirty="0">
                <a:solidFill>
                  <a:schemeClr val="bg1"/>
                </a:solidFill>
                <a:latin typeface="BIZ UDPゴシック" panose="020B0400000000000000" pitchFamily="50" charset="-128"/>
                <a:ea typeface="BIZ UDPゴシック" panose="020B0400000000000000" pitchFamily="50" charset="-128"/>
                <a:cs typeface="Impact"/>
              </a:rPr>
              <a:t>会員特典</a:t>
            </a:r>
            <a:endParaRPr dirty="0">
              <a:solidFill>
                <a:schemeClr val="bg1"/>
              </a:solidFill>
              <a:latin typeface="BIZ UDPゴシック" panose="020B0400000000000000" pitchFamily="50" charset="-128"/>
              <a:ea typeface="BIZ UDPゴシック" panose="020B0400000000000000" pitchFamily="50" charset="-128"/>
              <a:cs typeface="Impact"/>
            </a:endParaRPr>
          </a:p>
        </p:txBody>
      </p:sp>
      <p:sp>
        <p:nvSpPr>
          <p:cNvPr id="27" name="object 27"/>
          <p:cNvSpPr txBox="1"/>
          <p:nvPr/>
        </p:nvSpPr>
        <p:spPr bwMode="ltGray">
          <a:xfrm>
            <a:off x="2928680" y="4789089"/>
            <a:ext cx="1699139" cy="289823"/>
          </a:xfrm>
          <a:prstGeom prst="rect">
            <a:avLst/>
          </a:prstGeom>
        </p:spPr>
        <p:txBody>
          <a:bodyPr vert="horz" wrap="square" lIns="0" tIns="12700" rIns="0" bIns="0" rtlCol="0">
            <a:spAutoFit/>
          </a:bodyPr>
          <a:lstStyle/>
          <a:p>
            <a:pPr marL="12700" algn="ctr">
              <a:lnSpc>
                <a:spcPct val="100000"/>
              </a:lnSpc>
              <a:spcBef>
                <a:spcPts val="100"/>
              </a:spcBef>
            </a:pPr>
            <a:r>
              <a:rPr lang="ja-JP" altLang="en-US" dirty="0">
                <a:solidFill>
                  <a:schemeClr val="bg1"/>
                </a:solidFill>
                <a:latin typeface="BIZ UDPゴシック" panose="020B0400000000000000" pitchFamily="50" charset="-128"/>
                <a:ea typeface="BIZ UDPゴシック" panose="020B0400000000000000" pitchFamily="50" charset="-128"/>
                <a:cs typeface="Impact"/>
              </a:rPr>
              <a:t>主な活動概況</a:t>
            </a:r>
            <a:endParaRPr dirty="0">
              <a:solidFill>
                <a:schemeClr val="bg1"/>
              </a:solidFill>
              <a:latin typeface="BIZ UDPゴシック" panose="020B0400000000000000" pitchFamily="50" charset="-128"/>
              <a:ea typeface="BIZ UDPゴシック" panose="020B0400000000000000" pitchFamily="50" charset="-128"/>
              <a:cs typeface="Impact"/>
            </a:endParaRPr>
          </a:p>
        </p:txBody>
      </p:sp>
      <p:sp>
        <p:nvSpPr>
          <p:cNvPr id="8" name="object 15">
            <a:extLst>
              <a:ext uri="{FF2B5EF4-FFF2-40B4-BE49-F238E27FC236}">
                <a16:creationId xmlns:a16="http://schemas.microsoft.com/office/drawing/2014/main" id="{F39931F1-8CEC-1AD4-5C4F-01B804A1FC3D}"/>
              </a:ext>
            </a:extLst>
          </p:cNvPr>
          <p:cNvSpPr txBox="1"/>
          <p:nvPr/>
        </p:nvSpPr>
        <p:spPr bwMode="ltGray">
          <a:xfrm>
            <a:off x="4813190" y="7924838"/>
            <a:ext cx="1284387" cy="305853"/>
          </a:xfrm>
          <a:prstGeom prst="rect">
            <a:avLst/>
          </a:prstGeom>
        </p:spPr>
        <p:txBody>
          <a:bodyPr vert="horz" wrap="square" lIns="0" tIns="23495" rIns="0" bIns="0" rtlCol="0">
            <a:spAutoFit/>
          </a:bodyPr>
          <a:lstStyle/>
          <a:p>
            <a:pPr marL="12700" marR="5080" indent="94615" algn="l">
              <a:lnSpc>
                <a:spcPts val="1019"/>
              </a:lnSpc>
              <a:spcBef>
                <a:spcPts val="185"/>
              </a:spcBef>
            </a:pPr>
            <a:r>
              <a:rPr lang="en-US" altLang="ja-JP" sz="1050" b="1" dirty="0">
                <a:solidFill>
                  <a:srgbClr val="2F2088"/>
                </a:solidFill>
                <a:latin typeface="BIZ UDPゴシック" panose="020B0400000000000000" pitchFamily="50" charset="-128"/>
                <a:ea typeface="BIZ UDPゴシック" panose="020B0400000000000000" pitchFamily="50" charset="-128"/>
                <a:cs typeface="ヒラギノ明朝 ProN W3"/>
              </a:rPr>
              <a:t>BOB</a:t>
            </a:r>
            <a:r>
              <a:rPr lang="ja-JP" altLang="en-US" sz="1050" b="1" dirty="0">
                <a:solidFill>
                  <a:srgbClr val="2F2088"/>
                </a:solidFill>
                <a:latin typeface="BIZ UDPゴシック" panose="020B0400000000000000" pitchFamily="50" charset="-128"/>
                <a:ea typeface="BIZ UDPゴシック" panose="020B0400000000000000" pitchFamily="50" charset="-128"/>
                <a:cs typeface="ヒラギノ明朝 ProN W3"/>
              </a:rPr>
              <a:t>会活動</a:t>
            </a:r>
            <a:endParaRPr lang="en-US" altLang="ja-JP" sz="1050" b="1" dirty="0">
              <a:solidFill>
                <a:srgbClr val="2F2088"/>
              </a:solidFill>
              <a:latin typeface="BIZ UDPゴシック" panose="020B0400000000000000" pitchFamily="50" charset="-128"/>
              <a:ea typeface="BIZ UDPゴシック" panose="020B0400000000000000" pitchFamily="50" charset="-128"/>
              <a:cs typeface="ヒラギノ明朝 ProN W3"/>
            </a:endParaRPr>
          </a:p>
          <a:p>
            <a:pPr marL="12700" marR="5080" indent="94615" algn="l">
              <a:lnSpc>
                <a:spcPts val="1019"/>
              </a:lnSpc>
              <a:spcBef>
                <a:spcPts val="185"/>
              </a:spcBef>
            </a:pPr>
            <a:r>
              <a:rPr lang="en-US" altLang="ja-JP" sz="1050" b="1" dirty="0">
                <a:solidFill>
                  <a:srgbClr val="2F2088"/>
                </a:solidFill>
                <a:latin typeface="BIZ UDPゴシック" panose="020B0400000000000000" pitchFamily="50" charset="-128"/>
                <a:ea typeface="BIZ UDPゴシック" panose="020B0400000000000000" pitchFamily="50" charset="-128"/>
                <a:cs typeface="ヒラギノ明朝 ProN W3"/>
              </a:rPr>
              <a:t>HP</a:t>
            </a:r>
            <a:r>
              <a:rPr lang="ja-JP" altLang="en-US" sz="1050" b="1" dirty="0">
                <a:solidFill>
                  <a:srgbClr val="2F2088"/>
                </a:solidFill>
                <a:latin typeface="BIZ UDPゴシック" panose="020B0400000000000000" pitchFamily="50" charset="-128"/>
                <a:ea typeface="BIZ UDPゴシック" panose="020B0400000000000000" pitchFamily="50" charset="-128"/>
                <a:cs typeface="ヒラギノ明朝 ProN W3"/>
              </a:rPr>
              <a:t>にて発信中⇒</a:t>
            </a:r>
            <a:endParaRPr sz="1050" b="1" dirty="0">
              <a:solidFill>
                <a:srgbClr val="2F2088"/>
              </a:solidFill>
              <a:latin typeface="BIZ UDPゴシック" panose="020B0400000000000000" pitchFamily="50" charset="-128"/>
              <a:ea typeface="BIZ UDPゴシック" panose="020B0400000000000000" pitchFamily="50" charset="-128"/>
              <a:cs typeface="ヒラギノ明朝 ProN W3"/>
            </a:endParaRPr>
          </a:p>
        </p:txBody>
      </p:sp>
      <p:pic>
        <p:nvPicPr>
          <p:cNvPr id="33" name="図 32" descr="ダイアグラム が含まれている画像&#10;&#10;AI によって生成されたコンテンツは間違っている可能性があります。">
            <a:extLst>
              <a:ext uri="{FF2B5EF4-FFF2-40B4-BE49-F238E27FC236}">
                <a16:creationId xmlns:a16="http://schemas.microsoft.com/office/drawing/2014/main" id="{8F0EB703-1B3B-C0D0-E663-3638CEC7F0D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65542" y="2271199"/>
            <a:ext cx="2307087" cy="2129333"/>
          </a:xfrm>
          <a:prstGeom prst="rect">
            <a:avLst/>
          </a:prstGeom>
          <a:noFill/>
          <a:ln>
            <a:noFill/>
          </a:ln>
        </p:spPr>
      </p:pic>
      <p:sp>
        <p:nvSpPr>
          <p:cNvPr id="9" name="正方形/長方形 8"/>
          <p:cNvSpPr/>
          <p:nvPr/>
        </p:nvSpPr>
        <p:spPr>
          <a:xfrm>
            <a:off x="505428" y="8014960"/>
            <a:ext cx="6102876" cy="1138773"/>
          </a:xfrm>
          <a:prstGeom prst="rect">
            <a:avLst/>
          </a:prstGeom>
        </p:spPr>
        <p:txBody>
          <a:bodyPr wrap="square">
            <a:spAutoFit/>
          </a:bodyPr>
          <a:lstStyle/>
          <a:p>
            <a:endParaRPr lang="en-US" altLang="ja-JP" sz="1200" b="1" dirty="0" smtClean="0">
              <a:solidFill>
                <a:srgbClr val="0070C0"/>
              </a:solidFill>
            </a:endParaRPr>
          </a:p>
          <a:p>
            <a:r>
              <a:rPr lang="en-US" altLang="ja-JP" sz="1400" b="1" dirty="0" smtClean="0">
                <a:solidFill>
                  <a:srgbClr val="2F2088"/>
                </a:solidFill>
              </a:rPr>
              <a:t>① </a:t>
            </a:r>
            <a:r>
              <a:rPr lang="ja-JP" altLang="en-US" sz="1400" b="1" dirty="0" smtClean="0">
                <a:solidFill>
                  <a:srgbClr val="2F2088"/>
                </a:solidFill>
              </a:rPr>
              <a:t>あなたの経験は、かけがえのない社会の財産です。</a:t>
            </a:r>
          </a:p>
          <a:p>
            <a:r>
              <a:rPr lang="ja-JP" altLang="en-US" sz="1400" b="1" dirty="0" smtClean="0">
                <a:solidFill>
                  <a:srgbClr val="2F2088"/>
                </a:solidFill>
              </a:rPr>
              <a:t>② 年齢に関係なく、新たなチャレンジができる場所があります。</a:t>
            </a:r>
          </a:p>
          <a:p>
            <a:r>
              <a:rPr lang="ja-JP" altLang="en-US" sz="1400" b="1" dirty="0" smtClean="0">
                <a:solidFill>
                  <a:srgbClr val="2F2088"/>
                </a:solidFill>
              </a:rPr>
              <a:t>③ 仲間と共に、健康で充実したセカンドライフを過ごせます。</a:t>
            </a:r>
          </a:p>
          <a:p>
            <a:r>
              <a:rPr lang="ja-JP" altLang="en-US" sz="1400" b="1" dirty="0" smtClean="0">
                <a:solidFill>
                  <a:srgbClr val="2F2088"/>
                </a:solidFill>
              </a:rPr>
              <a:t>④ 社会貢献と自己実現の両立が可能です。</a:t>
            </a:r>
            <a:endParaRPr lang="ja-JP" altLang="en-US" sz="1400" b="1" dirty="0">
              <a:solidFill>
                <a:srgbClr val="2F2088"/>
              </a:solidFill>
            </a:endParaRPr>
          </a:p>
        </p:txBody>
      </p:sp>
      <p:sp>
        <p:nvSpPr>
          <p:cNvPr id="11" name="角丸四角形 10"/>
          <p:cNvSpPr/>
          <p:nvPr/>
        </p:nvSpPr>
        <p:spPr>
          <a:xfrm>
            <a:off x="519949" y="7825635"/>
            <a:ext cx="2040450" cy="38163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b="1" dirty="0" smtClean="0"/>
              <a:t>４つのポイント</a:t>
            </a:r>
            <a:endParaRPr kumimoji="1" lang="ja-JP" altLang="en-US" sz="1600" b="1" dirty="0"/>
          </a:p>
        </p:txBody>
      </p:sp>
      <p:pic>
        <p:nvPicPr>
          <p:cNvPr id="2" name="図 1"/>
          <p:cNvPicPr>
            <a:picLocks noChangeAspect="1"/>
          </p:cNvPicPr>
          <p:nvPr/>
        </p:nvPicPr>
        <p:blipFill>
          <a:blip r:embed="rId10"/>
          <a:stretch>
            <a:fillRect/>
          </a:stretch>
        </p:blipFill>
        <p:spPr>
          <a:xfrm>
            <a:off x="6097577" y="9223066"/>
            <a:ext cx="1231640" cy="1257970"/>
          </a:xfrm>
          <a:prstGeom prst="rect">
            <a:avLst/>
          </a:prstGeom>
        </p:spPr>
      </p:pic>
      <p:sp>
        <p:nvSpPr>
          <p:cNvPr id="28" name="object 15">
            <a:extLst>
              <a:ext uri="{FF2B5EF4-FFF2-40B4-BE49-F238E27FC236}">
                <a16:creationId xmlns:a16="http://schemas.microsoft.com/office/drawing/2014/main" id="{F39931F1-8CEC-1AD4-5C4F-01B804A1FC3D}"/>
              </a:ext>
            </a:extLst>
          </p:cNvPr>
          <p:cNvSpPr txBox="1"/>
          <p:nvPr/>
        </p:nvSpPr>
        <p:spPr bwMode="ltGray">
          <a:xfrm>
            <a:off x="4977504" y="9350418"/>
            <a:ext cx="1284387" cy="151965"/>
          </a:xfrm>
          <a:prstGeom prst="rect">
            <a:avLst/>
          </a:prstGeom>
        </p:spPr>
        <p:txBody>
          <a:bodyPr vert="horz" wrap="square" lIns="0" tIns="23495" rIns="0" bIns="0" rtlCol="0">
            <a:spAutoFit/>
          </a:bodyPr>
          <a:lstStyle/>
          <a:p>
            <a:pPr marL="12700" marR="5080" indent="94615" algn="l">
              <a:lnSpc>
                <a:spcPts val="1019"/>
              </a:lnSpc>
              <a:spcBef>
                <a:spcPts val="185"/>
              </a:spcBef>
            </a:pPr>
            <a:r>
              <a:rPr lang="ja-JP" altLang="en-US" sz="1050" b="1" dirty="0" smtClean="0">
                <a:solidFill>
                  <a:schemeClr val="bg1"/>
                </a:solidFill>
                <a:latin typeface="BIZ UDPゴシック" panose="020B0400000000000000" pitchFamily="50" charset="-128"/>
                <a:ea typeface="BIZ UDPゴシック" panose="020B0400000000000000" pitchFamily="50" charset="-128"/>
                <a:cs typeface="ヒラギノ明朝 ProN W3"/>
              </a:rPr>
              <a:t>入会はこちら⇒</a:t>
            </a:r>
            <a:endParaRPr sz="1050" b="1" dirty="0">
              <a:solidFill>
                <a:schemeClr val="bg1"/>
              </a:solidFill>
              <a:latin typeface="BIZ UDPゴシック" panose="020B0400000000000000" pitchFamily="50" charset="-128"/>
              <a:ea typeface="BIZ UDPゴシック" panose="020B0400000000000000" pitchFamily="50" charset="-128"/>
              <a:cs typeface="ヒラギノ明朝 ProN W3"/>
            </a:endParaRPr>
          </a:p>
        </p:txBody>
      </p:sp>
      <p:pic>
        <p:nvPicPr>
          <p:cNvPr id="10" name="図 9"/>
          <p:cNvPicPr>
            <a:picLocks noChangeAspect="1"/>
          </p:cNvPicPr>
          <p:nvPr/>
        </p:nvPicPr>
        <p:blipFill>
          <a:blip r:embed="rId11"/>
          <a:stretch>
            <a:fillRect/>
          </a:stretch>
        </p:blipFill>
        <p:spPr>
          <a:xfrm>
            <a:off x="5912207" y="7747784"/>
            <a:ext cx="1491787" cy="13033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TotalTime>
  <Words>232</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ＭＳ Ｐゴシック</vt:lpstr>
      <vt:lpstr>ヒラギノ明朝 ProN W3</vt:lpstr>
      <vt:lpstr>ヒラギノ明朝 ProN W6</vt:lpstr>
      <vt:lpstr>游ゴシック</vt:lpstr>
      <vt:lpstr>Calibri</vt:lpstr>
      <vt:lpstr>Impact</vt:lpstr>
      <vt:lpstr>Office Theme</vt:lpstr>
      <vt:lpstr>来たれ！BOB会へ！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_販促技チラシB案（ブルー</dc:title>
  <dc:creator>U30010N0321</dc:creator>
  <cp:lastModifiedBy>jtb_ob2</cp:lastModifiedBy>
  <cp:revision>18</cp:revision>
  <cp:lastPrinted>2025-09-02T23:32:18Z</cp:lastPrinted>
  <dcterms:created xsi:type="dcterms:W3CDTF">2024-02-23T04:52:07Z</dcterms:created>
  <dcterms:modified xsi:type="dcterms:W3CDTF">2026-02-24T07:23:52Z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2024-02-14T00:00:00Z</vt:filetime>
  </property>
  <property fmtid="{D5CDD505-2E9C-101B-9397-08002B2CF9AE}" pid="3" name="Creator">
    <vt:lpwstr>Adobe Illustrator 27.3 (Macintosh)</vt:lpwstr>
  </property>
  <property fmtid="{D5CDD505-2E9C-101B-9397-08002B2CF9AE}" pid="4" name="GTS_PDFXVersion">
    <vt:lpwstr>PDF/X-4</vt:lpwstr>
  </property>
  <property fmtid="{D5CDD505-2E9C-101B-9397-08002B2CF9AE}" pid="5" name="LastSaved">
    <vt:filetime>2024-02-23T00:00:00Z</vt:filetime>
  </property>
  <property fmtid="{D5CDD505-2E9C-101B-9397-08002B2CF9AE}" pid="6" name="Producer">
    <vt:lpwstr>Adobe PDF library 17.00</vt:lpwstr>
  </property>
</Properties>
</file>